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1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44" autoAdjust="0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49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6918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4630400" cy="5486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4630400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5952164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32720" y="5952164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2160"/>
            </a:lvl4pPr>
            <a:lvl5pPr marL="2194560" indent="0" algn="ctr">
              <a:buNone/>
              <a:defRPr sz="2160"/>
            </a:lvl5pPr>
            <a:lvl6pPr marL="2743200" indent="0" algn="ctr">
              <a:buNone/>
              <a:defRPr sz="2160"/>
            </a:lvl6pPr>
            <a:lvl7pPr marL="3291840" indent="0" algn="ctr">
              <a:buNone/>
              <a:defRPr sz="2160"/>
            </a:lvl7pPr>
            <a:lvl8pPr marL="3840480" indent="0" algn="ctr">
              <a:buNone/>
              <a:defRPr sz="2160"/>
            </a:lvl8pPr>
            <a:lvl9pPr marL="4389120" indent="0" algn="ctr">
              <a:buNone/>
              <a:defRPr sz="21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216451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26381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914400"/>
            <a:ext cx="3154680" cy="649224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88721" y="914400"/>
            <a:ext cx="9098280" cy="64922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070080" y="71116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40155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447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12876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4630400" cy="54864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4630400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5952164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b="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32720" y="5952164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88756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954" y="702259"/>
            <a:ext cx="11664086" cy="17995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28952" y="2743200"/>
            <a:ext cx="5705856" cy="4828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87184" y="2743200"/>
            <a:ext cx="5705856" cy="4828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38485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954" y="2615563"/>
            <a:ext cx="5705856" cy="987552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760" b="0" cap="none" baseline="0">
                <a:solidFill>
                  <a:schemeClr val="accent1"/>
                </a:solidFill>
                <a:latin typeface="+mn-lt"/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8954" y="3561346"/>
            <a:ext cx="5705856" cy="40098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189066" y="2615563"/>
            <a:ext cx="5705856" cy="987552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76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marL="0" lvl="0" indent="0" algn="l" defTabSz="1097280" rtl="0" eaLnBrk="1" latinLnBrk="0" hangingPunct="1">
              <a:lnSpc>
                <a:spcPct val="90000"/>
              </a:lnSpc>
              <a:spcBef>
                <a:spcPts val="216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89066" y="3561346"/>
            <a:ext cx="5705856" cy="40098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16033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99822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46163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28954" y="565811"/>
            <a:ext cx="5266944" cy="2084832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0" y="987552"/>
            <a:ext cx="6814109" cy="6221578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8954" y="2709007"/>
            <a:ext cx="5266944" cy="4514753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20"/>
              </a:spcBef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19976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5952166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4626742" cy="54864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32720" y="5952166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32210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28954" y="702259"/>
            <a:ext cx="11664086" cy="1799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954" y="2743200"/>
            <a:ext cx="11664088" cy="4828032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28955" y="7764845"/>
            <a:ext cx="2584972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519" y="7764845"/>
            <a:ext cx="7081751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004800" y="7764845"/>
            <a:ext cx="1168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14400" y="991589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9334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</p:sldLayoutIdLst>
  <p:hf sldNum="0" hdr="0" ftr="0" dt="0"/>
  <p:txStyles>
    <p:titleStyle>
      <a:lvl1pPr algn="l" defTabSz="1097280" rtl="0" eaLnBrk="1" latinLnBrk="0" hangingPunct="1">
        <a:lnSpc>
          <a:spcPct val="80000"/>
        </a:lnSpc>
        <a:spcBef>
          <a:spcPct val="0"/>
        </a:spcBef>
        <a:buNone/>
        <a:defRPr sz="6000" kern="1200" cap="all" spc="12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09728" indent="-109728" algn="l" defTabSz="1097280" rtl="0" eaLnBrk="1" latinLnBrk="0" hangingPunct="1">
        <a:lnSpc>
          <a:spcPct val="90000"/>
        </a:lnSpc>
        <a:spcBef>
          <a:spcPts val="1440"/>
        </a:spcBef>
        <a:spcAft>
          <a:spcPts val="24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318211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537667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713232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marL="1272845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marL="1459382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marL="1634947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4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Relationship Id="rId9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digiato.com/article/2023/03/21/ai-in-automotive-industry" TargetMode="External"/><Relationship Id="rId4" Type="http://schemas.openxmlformats.org/officeDocument/2006/relationships/hyperlink" Target="https://maktabkhooneh.org/mag/artificial-intelligence-in-the-automotive-industry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3420428"/>
            <a:ext cx="10554414" cy="13886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0935"/>
              </a:lnSpc>
              <a:buNone/>
            </a:pPr>
            <a:r>
              <a:rPr lang="en-US" sz="874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-با نام و یاد خدا-</a:t>
            </a:r>
            <a:endParaRPr lang="en-US" sz="8748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39"/>
    </mc:Choice>
    <mc:Fallback>
      <p:transition spd="slow" advTm="473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599378" y="528280"/>
            <a:ext cx="7431405" cy="600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728"/>
              </a:lnSpc>
              <a:buNone/>
            </a:pPr>
            <a:r>
              <a:rPr lang="en-US" sz="378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تحلیل داده‌های خودرو برای بهبود عملکرد</a:t>
            </a:r>
            <a:endParaRPr lang="en-US" sz="3782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2011" y="1512808"/>
            <a:ext cx="9126260" cy="4534138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4226123" y="6239232"/>
            <a:ext cx="192048" cy="192048"/>
          </a:xfrm>
          <a:prstGeom prst="roundRect">
            <a:avLst>
              <a:gd name="adj" fmla="val 9523"/>
            </a:avLst>
          </a:prstGeom>
          <a:solidFill>
            <a:srgbClr val="00334D"/>
          </a:solidFill>
          <a:ln/>
        </p:spPr>
      </p:sp>
      <p:sp>
        <p:nvSpPr>
          <p:cNvPr id="7" name="Text 3"/>
          <p:cNvSpPr/>
          <p:nvPr/>
        </p:nvSpPr>
        <p:spPr>
          <a:xfrm>
            <a:off x="4514136" y="6239232"/>
            <a:ext cx="934522" cy="1920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513"/>
              </a:lnSpc>
              <a:buNone/>
            </a:pPr>
            <a:r>
              <a:rPr lang="en-US" sz="151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سه ماهه اول</a:t>
            </a:r>
            <a:endParaRPr lang="en-US" sz="1513" dirty="0"/>
          </a:p>
        </p:txBody>
      </p:sp>
      <p:sp>
        <p:nvSpPr>
          <p:cNvPr id="8" name="Shape 4"/>
          <p:cNvSpPr/>
          <p:nvPr/>
        </p:nvSpPr>
        <p:spPr>
          <a:xfrm>
            <a:off x="5736669" y="6239232"/>
            <a:ext cx="192048" cy="192048"/>
          </a:xfrm>
          <a:prstGeom prst="roundRect">
            <a:avLst>
              <a:gd name="adj" fmla="val 9523"/>
            </a:avLst>
          </a:prstGeom>
          <a:solidFill>
            <a:srgbClr val="004C71"/>
          </a:solidFill>
          <a:ln/>
        </p:spPr>
      </p:sp>
      <p:sp>
        <p:nvSpPr>
          <p:cNvPr id="9" name="Text 5"/>
          <p:cNvSpPr/>
          <p:nvPr/>
        </p:nvSpPr>
        <p:spPr>
          <a:xfrm>
            <a:off x="6024682" y="6239232"/>
            <a:ext cx="939998" cy="1920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513"/>
              </a:lnSpc>
              <a:buNone/>
            </a:pPr>
            <a:r>
              <a:rPr lang="en-US" sz="151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سه ماهه دوم</a:t>
            </a:r>
            <a:endParaRPr lang="en-US" sz="1513" dirty="0"/>
          </a:p>
        </p:txBody>
      </p:sp>
      <p:sp>
        <p:nvSpPr>
          <p:cNvPr id="10" name="Shape 6"/>
          <p:cNvSpPr/>
          <p:nvPr/>
        </p:nvSpPr>
        <p:spPr>
          <a:xfrm>
            <a:off x="7252692" y="6239232"/>
            <a:ext cx="192048" cy="192048"/>
          </a:xfrm>
          <a:prstGeom prst="roundRect">
            <a:avLst>
              <a:gd name="adj" fmla="val 9523"/>
            </a:avLst>
          </a:prstGeom>
          <a:solidFill>
            <a:srgbClr val="006496"/>
          </a:solidFill>
          <a:ln/>
        </p:spPr>
      </p:sp>
      <p:sp>
        <p:nvSpPr>
          <p:cNvPr id="11" name="Text 7"/>
          <p:cNvSpPr/>
          <p:nvPr/>
        </p:nvSpPr>
        <p:spPr>
          <a:xfrm>
            <a:off x="7540704" y="6239232"/>
            <a:ext cx="1003697" cy="1920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513"/>
              </a:lnSpc>
              <a:buNone/>
            </a:pPr>
            <a:r>
              <a:rPr lang="en-US" sz="151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سه ماهه سوم</a:t>
            </a:r>
            <a:endParaRPr lang="en-US" sz="1513" dirty="0"/>
          </a:p>
        </p:txBody>
      </p:sp>
      <p:sp>
        <p:nvSpPr>
          <p:cNvPr id="12" name="Shape 8"/>
          <p:cNvSpPr/>
          <p:nvPr/>
        </p:nvSpPr>
        <p:spPr>
          <a:xfrm>
            <a:off x="8832413" y="6239232"/>
            <a:ext cx="192048" cy="192048"/>
          </a:xfrm>
          <a:prstGeom prst="roundRect">
            <a:avLst>
              <a:gd name="adj" fmla="val 9523"/>
            </a:avLst>
          </a:prstGeom>
          <a:solidFill>
            <a:srgbClr val="007DBB"/>
          </a:solidFill>
          <a:ln/>
        </p:spPr>
      </p:sp>
      <p:sp>
        <p:nvSpPr>
          <p:cNvPr id="13" name="Text 9"/>
          <p:cNvSpPr/>
          <p:nvPr/>
        </p:nvSpPr>
        <p:spPr>
          <a:xfrm>
            <a:off x="9120426" y="6239232"/>
            <a:ext cx="1091684" cy="1920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513"/>
              </a:lnSpc>
              <a:buNone/>
            </a:pPr>
            <a:r>
              <a:rPr lang="en-US" sz="151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سه ماهه چهارم</a:t>
            </a:r>
            <a:endParaRPr lang="en-US" sz="1513" dirty="0"/>
          </a:p>
        </p:txBody>
      </p:sp>
      <p:sp>
        <p:nvSpPr>
          <p:cNvPr id="14" name="Text 10"/>
          <p:cNvSpPr/>
          <p:nvPr/>
        </p:nvSpPr>
        <p:spPr>
          <a:xfrm>
            <a:off x="2752011" y="6839545"/>
            <a:ext cx="9126260" cy="8647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269"/>
              </a:lnSpc>
              <a:buNone/>
            </a:pP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این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داده‌ها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شامل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مصرف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سوخت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،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هزینه‌های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تعمیر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و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نگهداری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و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میانگین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مسافت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طی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شده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هستند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که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با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استفاده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از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الگوریتم‌های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هوش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مصنوعی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قابل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تحلیل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و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بهینه‌سازی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هستند</a:t>
            </a:r>
            <a:r>
              <a:rPr lang="fa-IR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</a:p>
          <a:p>
            <a:pPr marL="0" indent="0" algn="r">
              <a:lnSpc>
                <a:spcPts val="2269"/>
              </a:lnSpc>
              <a:buNone/>
            </a:pP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با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تحلیل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داده‌های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خودرو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،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می‌توان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رویکردهای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هوشمندانه‌ای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برای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بهبود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عملکرد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آن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اتخاذ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کرد</a:t>
            </a:r>
            <a:r>
              <a:rPr lang="fa-IR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A14715D-D45A-4B22-B9C7-01EF45352C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93479" y="7460614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19"/>
    </mc:Choice>
    <mc:Fallback>
      <p:transition spd="slow" advTm="41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4784" y="2194322"/>
            <a:ext cx="666071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کمک به تعمیر و نگهداری خودرو</a:t>
            </a:r>
            <a:endParaRPr lang="en-US" sz="54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2327" y="3376900"/>
            <a:ext cx="666512" cy="66651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97192" y="42217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fa-IR" sz="240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عیب یابی</a:t>
            </a:r>
            <a:endParaRPr lang="en-US" sz="2400" dirty="0"/>
          </a:p>
        </p:txBody>
      </p:sp>
      <p:sp>
        <p:nvSpPr>
          <p:cNvPr id="7" name="Text 3"/>
          <p:cNvSpPr/>
          <p:nvPr/>
        </p:nvSpPr>
        <p:spPr>
          <a:xfrm>
            <a:off x="2037993" y="4702135"/>
            <a:ext cx="3295888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هوش مصنوعی با تحلیل داده‌های سنسورها، مشکلات احتمالی خودرو را به موقع شناسایی می‌کند تا تعمیرات پیشگیرانه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انجام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شود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15669" y="3376900"/>
            <a:ext cx="666512" cy="66651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926336" y="42217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پیشنهاد تعمیر</a:t>
            </a:r>
            <a:endParaRPr lang="en-US" sz="2400" dirty="0"/>
          </a:p>
        </p:txBody>
      </p:sp>
      <p:sp>
        <p:nvSpPr>
          <p:cNvPr id="10" name="Text 5"/>
          <p:cNvSpPr/>
          <p:nvPr/>
        </p:nvSpPr>
        <p:spPr>
          <a:xfrm>
            <a:off x="5667137" y="4702135"/>
            <a:ext cx="329600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با استفاده از الگوریتم‌های یادگیری ماشین، هوش مصنوعی می‌تواند راه‌کارهای مناسب برای تعمیر نقص‌های خودرو را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ارائه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دهد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25895" y="3376900"/>
            <a:ext cx="666512" cy="66651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555599" y="42217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برنامه‌ریزی نگهداری</a:t>
            </a:r>
            <a:endParaRPr lang="en-US" sz="2400" dirty="0"/>
          </a:p>
        </p:txBody>
      </p:sp>
      <p:sp>
        <p:nvSpPr>
          <p:cNvPr id="13" name="Text 7"/>
          <p:cNvSpPr/>
          <p:nvPr/>
        </p:nvSpPr>
        <p:spPr>
          <a:xfrm>
            <a:off x="9296400" y="4702135"/>
            <a:ext cx="329600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هوش مصنوعی با پیش‌بینی زمان‌بندی لازم برای سرویس‌ها و تعویض قطعات، به برنامه‌ریزی نگهداری مناسب خودرو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کمک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می‌کند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1750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935C05D-9A47-46AC-AE18-756F91268B19}"/>
              </a:ext>
            </a:extLst>
          </p:cNvPr>
          <p:cNvCxnSpPr>
            <a:cxnSpLocks/>
          </p:cNvCxnSpPr>
          <p:nvPr/>
        </p:nvCxnSpPr>
        <p:spPr>
          <a:xfrm>
            <a:off x="5539565" y="3333036"/>
            <a:ext cx="0" cy="3415543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4A4FC71-0802-4118-9770-D39B64D396B0}"/>
              </a:ext>
            </a:extLst>
          </p:cNvPr>
          <p:cNvCxnSpPr>
            <a:cxnSpLocks/>
          </p:cNvCxnSpPr>
          <p:nvPr/>
        </p:nvCxnSpPr>
        <p:spPr>
          <a:xfrm>
            <a:off x="9211341" y="3297004"/>
            <a:ext cx="0" cy="3465895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EA5BAA7-4970-496E-AD72-DD88F515D0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93479" y="7389701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86"/>
    </mc:Choice>
    <mc:Fallback>
      <p:transition spd="slow" advTm="31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0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37993" y="1744147"/>
            <a:ext cx="10554414" cy="10626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چالش‌ها و موانع پیش‌روی استفاده از هوش مصنوعی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2037993" y="3362206"/>
            <a:ext cx="22320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امنیت و حریم خصوصی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278749"/>
            <a:ext cx="2232065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نگرانی‌های مربوط به امنیت و حفظ حریم خصوصی داده‌های خودرو یکی از چالش‌های اصلی در استفاده گسترده از هوش مصنوعی در این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صنعت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است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19650" y="3362206"/>
            <a:ext cx="22320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اعتماد و پذیرش کاربران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819650" y="4278749"/>
            <a:ext cx="2232065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برای اطمینان بخشی به کاربران از عملکرد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قابل‌اعتماد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سیستم‌های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هوش مصنوعی، نیاز به توسعه فناوری‌های تضمین‌کننده شفافیت و پاسخ‌گویی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وجود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دارد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601307" y="3362206"/>
            <a:ext cx="22320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هزینه‌های اولیه بالا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01307" y="3931563"/>
            <a:ext cx="2232065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استقرار زیرساخت‌های مورد نیاز برای استفاده از هوش مصنوعی در خودروها و تأمین منابع مالی برای آن چالش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دیگری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است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82964" y="3362206"/>
            <a:ext cx="22320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چالش‌های فنی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10382964" y="3931563"/>
            <a:ext cx="2232065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موضوعاتی مانند آموزش مناسب الگوریتم‌های هوش مصنوعی، یکپارچه‌سازی با سیستم‌های موجود و اطمینان از عملکرد قابل‌اتکا، چالش‌های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فنی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مهمی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هستند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175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337DC33-1938-419C-8B9D-E3AFFD8C1C27}"/>
              </a:ext>
            </a:extLst>
          </p:cNvPr>
          <p:cNvCxnSpPr>
            <a:cxnSpLocks/>
          </p:cNvCxnSpPr>
          <p:nvPr/>
        </p:nvCxnSpPr>
        <p:spPr>
          <a:xfrm>
            <a:off x="4646430" y="3333036"/>
            <a:ext cx="0" cy="3415543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A28AC5-4EC1-4D4A-AF34-A09378693CD8}"/>
              </a:ext>
            </a:extLst>
          </p:cNvPr>
          <p:cNvCxnSpPr>
            <a:cxnSpLocks/>
          </p:cNvCxnSpPr>
          <p:nvPr/>
        </p:nvCxnSpPr>
        <p:spPr>
          <a:xfrm>
            <a:off x="7315200" y="3333036"/>
            <a:ext cx="0" cy="3415543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E592AD7-71C7-4C24-AB90-704A3837AA56}"/>
              </a:ext>
            </a:extLst>
          </p:cNvPr>
          <p:cNvCxnSpPr>
            <a:cxnSpLocks/>
          </p:cNvCxnSpPr>
          <p:nvPr/>
        </p:nvCxnSpPr>
        <p:spPr>
          <a:xfrm>
            <a:off x="10278142" y="3362206"/>
            <a:ext cx="0" cy="3415543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DC4E1FE-236A-4B59-8D1F-31DC623071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0437" y="7272744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473"/>
    </mc:Choice>
    <mc:Fallback>
      <p:transition spd="slow" advTm="106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90073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7545"/>
              </a:lnSpc>
            </a:pPr>
            <a:r>
              <a:rPr lang="en-US" sz="54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نتیجه‌گیری و چشم‌انداز آینده</a:t>
            </a:r>
            <a:endParaRPr lang="en-US" sz="5400" dirty="0"/>
          </a:p>
        </p:txBody>
      </p:sp>
      <p:sp>
        <p:nvSpPr>
          <p:cNvPr id="6" name="Text 2"/>
          <p:cNvSpPr/>
          <p:nvPr/>
        </p:nvSpPr>
        <p:spPr>
          <a:xfrm>
            <a:off x="833199" y="4739759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با پیشرفت هرچه بیشتر هوش مصنوعی، آینده صنعت خودرو شاهد تحولات چشمگیری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خواهد</a:t>
            </a: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بود</a:t>
            </a:r>
            <a:r>
              <a:rPr lang="fa-IR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از افزایش ایمنی و بهبود تجربه رانندگی گرفته تا کاهش مصرف سوخت و بهینه‌سازی تعمیر و نگهداری، هوش مصنوعی نقش کلیدی را ایفا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خواهد</a:t>
            </a: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کرد</a:t>
            </a:r>
            <a:r>
              <a:rPr lang="fa-IR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2000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D50BFDE-0A48-48C7-8312-9644688C93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5376" y="7304642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71"/>
    </mc:Choice>
    <mc:Fallback>
      <p:transition spd="slow" advTm="54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9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37427" y="2531745"/>
            <a:ext cx="555498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:منابع 
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148518" y="4253746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4374"/>
              </a:lnSpc>
              <a:buNone/>
            </a:pPr>
            <a:r>
              <a:rPr lang="en-US" sz="3499" b="1" u="sng" dirty="0">
                <a:solidFill>
                  <a:srgbClr val="007EBD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مکتب خونه</a:t>
            </a:r>
            <a:endParaRPr lang="en-US" sz="3499" dirty="0"/>
          </a:p>
        </p:txBody>
      </p:sp>
      <p:sp>
        <p:nvSpPr>
          <p:cNvPr id="6" name="Text 3"/>
          <p:cNvSpPr/>
          <p:nvPr/>
        </p:nvSpPr>
        <p:spPr>
          <a:xfrm>
            <a:off x="8148518" y="5142428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4374"/>
              </a:lnSpc>
              <a:buNone/>
            </a:pPr>
            <a:r>
              <a:rPr lang="en-US" sz="3499" b="1" u="sng" dirty="0">
                <a:solidFill>
                  <a:srgbClr val="007EBD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دیجیاتو</a:t>
            </a:r>
            <a:endParaRPr lang="en-US" sz="3499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482221" y="2733080"/>
            <a:ext cx="7665839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-تشکر از حسن توجه شما-</a:t>
            </a:r>
            <a:endParaRPr lang="en-US" sz="6036" dirty="0"/>
          </a:p>
        </p:txBody>
      </p:sp>
      <p:sp>
        <p:nvSpPr>
          <p:cNvPr id="5" name="Text 2"/>
          <p:cNvSpPr/>
          <p:nvPr/>
        </p:nvSpPr>
        <p:spPr>
          <a:xfrm>
            <a:off x="2037993" y="4135636"/>
            <a:ext cx="1055441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537710" y="480214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پایان</a:t>
            </a:r>
            <a:endParaRPr lang="en-US" sz="4374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82331EA-B75E-46A7-A859-3C7B0E7636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74" y="7485394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85"/>
    </mc:Choice>
    <mc:Fallback>
      <p:transition spd="slow" advTm="10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1185982"/>
            <a:ext cx="3835837" cy="5857518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482840" y="2056805"/>
            <a:ext cx="511706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fa-IR" sz="44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استاد</a:t>
            </a:r>
            <a:r>
              <a:rPr lang="fa-IR" sz="4400" b="1" dirty="0">
                <a:latin typeface="p22-mackinac-pro"/>
              </a:rPr>
              <a:t> :</a:t>
            </a:r>
            <a:r>
              <a:rPr lang="en-US" sz="4400" b="1" dirty="0" err="1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سرکار</a:t>
            </a:r>
            <a:r>
              <a:rPr lang="en-US" sz="44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</a:t>
            </a:r>
            <a:r>
              <a:rPr lang="en-US" sz="4400" b="1" dirty="0" err="1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خانم</a:t>
            </a:r>
            <a:r>
              <a:rPr lang="en-US" sz="44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 </a:t>
            </a:r>
            <a:r>
              <a:rPr lang="en-US" sz="4400" b="1" dirty="0" err="1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دکتر</a:t>
            </a:r>
            <a:r>
              <a:rPr lang="en-US" sz="44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</a:t>
            </a:r>
            <a:r>
              <a:rPr lang="en-US" sz="4400" b="1" dirty="0" err="1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عصایی</a:t>
            </a:r>
            <a:endParaRPr lang="en-US" sz="4400" dirty="0"/>
          </a:p>
        </p:txBody>
      </p:sp>
      <p:sp>
        <p:nvSpPr>
          <p:cNvPr id="8" name="Text 3"/>
          <p:cNvSpPr/>
          <p:nvPr/>
        </p:nvSpPr>
        <p:spPr>
          <a:xfrm>
            <a:off x="7482840" y="2973348"/>
            <a:ext cx="5117068" cy="11108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fa-IR" sz="4800" b="1" dirty="0">
                <a:latin typeface="p22-mackinac-pro"/>
              </a:rPr>
              <a:t>دانشجو: سپهر زمانی</a:t>
            </a:r>
            <a:endParaRPr lang="en-US" sz="4800" b="1" dirty="0">
              <a:latin typeface="p22-mackinac-pro"/>
            </a:endParaRPr>
          </a:p>
        </p:txBody>
      </p:sp>
      <p:sp>
        <p:nvSpPr>
          <p:cNvPr id="9" name="Text 4"/>
          <p:cNvSpPr/>
          <p:nvPr/>
        </p:nvSpPr>
        <p:spPr>
          <a:xfrm>
            <a:off x="7819430" y="3750946"/>
            <a:ext cx="4443889" cy="693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رشته کامپیوتر</a:t>
            </a:r>
            <a:endParaRPr lang="en-US" sz="3499" dirty="0"/>
          </a:p>
        </p:txBody>
      </p:sp>
      <p:sp>
        <p:nvSpPr>
          <p:cNvPr id="10" name="Text 5"/>
          <p:cNvSpPr/>
          <p:nvPr/>
        </p:nvSpPr>
        <p:spPr>
          <a:xfrm>
            <a:off x="7819430" y="4444410"/>
            <a:ext cx="4443889" cy="693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سکشن چهارشنبه</a:t>
            </a:r>
            <a:endParaRPr lang="en-US" sz="3499" dirty="0"/>
          </a:p>
        </p:txBody>
      </p:sp>
      <p:sp>
        <p:nvSpPr>
          <p:cNvPr id="11" name="Text 6"/>
          <p:cNvSpPr/>
          <p:nvPr/>
        </p:nvSpPr>
        <p:spPr>
          <a:xfrm>
            <a:off x="7482840" y="5861566"/>
            <a:ext cx="511706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432804" y="3635693"/>
            <a:ext cx="9764792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545"/>
              </a:lnSpc>
              <a:buNone/>
            </a:pPr>
            <a:r>
              <a:rPr lang="en-US" sz="6600" b="1" dirty="0" err="1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هوش</a:t>
            </a:r>
            <a:r>
              <a:rPr lang="en-US" sz="66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مصنوعی در </a:t>
            </a:r>
            <a:r>
              <a:rPr lang="en-US" sz="6600" b="1" dirty="0" err="1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صنعت</a:t>
            </a:r>
            <a:r>
              <a:rPr lang="en-US" sz="66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</a:t>
            </a:r>
            <a:r>
              <a:rPr lang="en-US" sz="6600" b="1" dirty="0" err="1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خودر</a:t>
            </a:r>
            <a:r>
              <a:rPr lang="fa-IR" sz="66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و</a:t>
            </a:r>
            <a:endParaRPr lang="en-US" sz="6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90073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کاربرد هوش مصنوعی در صنعت خودرو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739759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هوش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مصنوعی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به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عنوان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یک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تکنولوژی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انقلابی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در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صنعت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خودرو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نقش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مهمی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ایفا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می‌کند</a:t>
            </a:r>
            <a:endParaRPr lang="en-US" dirty="0">
              <a:solidFill>
                <a:srgbClr val="272525"/>
              </a:solidFill>
              <a:latin typeface="Eudoxus Sans" pitchFamily="34" charset="0"/>
              <a:ea typeface="Eudoxus Sans" pitchFamily="34" charset="-122"/>
              <a:cs typeface="Eudoxus Sans" pitchFamily="34" charset="-120"/>
            </a:endParaRPr>
          </a:p>
          <a:p>
            <a:pPr marL="0" indent="0" algn="r">
              <a:lnSpc>
                <a:spcPts val="2624"/>
              </a:lnSpc>
              <a:buNone/>
            </a:pP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از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تشخیص و پیش‌بینی مشکلات تا طراحی و توسعه خودروهای هوشمند، هوش مصنوعی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مزایای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.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فراوانی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را برای این صنعت به همراه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آورده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است</a:t>
            </a:r>
            <a:endParaRPr lang="en-US" dirty="0"/>
          </a:p>
        </p:txBody>
      </p:sp>
      <p:pic>
        <p:nvPicPr>
          <p:cNvPr id="3" name="Recorded Sound1">
            <a:hlinkClick r:id="" action="ppaction://media"/>
            <a:extLst>
              <a:ext uri="{FF2B5EF4-FFF2-40B4-BE49-F238E27FC236}">
                <a16:creationId xmlns:a16="http://schemas.microsoft.com/office/drawing/2014/main" id="{52F7B914-063A-403E-9457-C9CB69011C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45836" y="750666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90"/>
    </mc:Choice>
    <mc:Fallback>
      <p:transition spd="slow" advTm="32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330773" y="2438757"/>
            <a:ext cx="796885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تشخیص و پیش‌بینی مشکلات خودرو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3152299" y="368855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تشخیص مشکلات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2037993" y="4257913"/>
            <a:ext cx="500622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هوش مصنوعی می‌تواند با تحلیل داده‌های سنسورها و اطلاعات خودرو، مشکلات و نقص‌های احتمالی را به موقع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شناسایی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کند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ای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ن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قابلیت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به تعمیر و نگهداری پیشگیرانه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کمک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می‌کن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708112" y="368855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پیش‌بینی مشکلات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7593806" y="4257913"/>
            <a:ext cx="500622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با استفاده از الگوریتم‌های یادگیری ماشین، هوش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مصنوعی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می‌تواند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بر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اساس داده‌های گذشته، مشکلات آینده را پیش‌بینی و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رفع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آن‌ها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را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پیشنهاد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ده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د.</a:t>
            </a:r>
            <a:endParaRPr lang="en-US" sz="175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0AE7C9-49F6-4D2C-B7F4-15259E1020D8}"/>
              </a:ext>
            </a:extLst>
          </p:cNvPr>
          <p:cNvCxnSpPr/>
          <p:nvPr/>
        </p:nvCxnSpPr>
        <p:spPr>
          <a:xfrm>
            <a:off x="7474689" y="3795823"/>
            <a:ext cx="0" cy="2179675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FC954ED-9BA8-44C1-BB73-FF543D5A63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9684" y="7506659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639"/>
    </mc:Choice>
    <mc:Fallback>
      <p:transition spd="slow" advTm="39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607945" y="1314688"/>
            <a:ext cx="941451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کمک به طراحی و توسعه خودروهای هوشمند</a:t>
            </a:r>
            <a:endParaRPr lang="en-US" sz="48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7993" y="2453402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97192" y="476797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طراحی هوشمند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248394"/>
            <a:ext cx="329588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هوش مصنوعی امکان طراحی خودروهایی را فراهم می‌کند که به طور پیشرفته‌ای قادر به تشخیص محیط پیرامون خود و واکنش هوشمندانه به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آن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هستند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7137" y="2453402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926336" y="476809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توسعه خودکار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248513"/>
            <a:ext cx="329600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با کمک الگوریتم‌های هوش مصنوعی، روند توسعه و بهبود مستمر خودروهای خودران و هوشمند تسریع می‌شود تا به سطح بالاتری از ایمنی و عملکرد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دست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یابند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6400" y="2453402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555599" y="476809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بهینه‌سازی فرآیندها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248513"/>
            <a:ext cx="329600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هوش مصنوعی همچنین امکان بهینه‌سازی فرآیندهای طراحی و تولید خودرو را فراهم می‌کند تا منجر به بهبود کیفیت، کاهش هزینه و افزایش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بهره‌وری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شود</a:t>
            </a:r>
            <a:r>
              <a:rPr lang="fa-IR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1750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EFE9054-373E-4568-B3FD-EFE9B4E508AC}"/>
              </a:ext>
            </a:extLst>
          </p:cNvPr>
          <p:cNvCxnSpPr/>
          <p:nvPr/>
        </p:nvCxnSpPr>
        <p:spPr>
          <a:xfrm>
            <a:off x="5507666" y="4885660"/>
            <a:ext cx="0" cy="2179675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46D99C-2A0F-41CB-BF80-A629D90B150E}"/>
              </a:ext>
            </a:extLst>
          </p:cNvPr>
          <p:cNvCxnSpPr/>
          <p:nvPr/>
        </p:nvCxnSpPr>
        <p:spPr>
          <a:xfrm>
            <a:off x="9136912" y="4885660"/>
            <a:ext cx="0" cy="2179675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9619059-AC63-49F0-8A87-5AAD38C4A4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08418" y="7538558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164"/>
    </mc:Choice>
    <mc:Fallback>
      <p:transition spd="slow" advTm="641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1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202888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بهینه‌سازی مصرف سوخت و کاهش انتشار آلاینده‌ها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924889"/>
            <a:ext cx="4542115" cy="2273022"/>
          </a:xfrm>
          <a:prstGeom prst="roundRect">
            <a:avLst>
              <a:gd name="adj" fmla="val 439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5373053" y="315468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تشخیص الگوهای رانندگی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3635097"/>
            <a:ext cx="408253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lvl="1" algn="ctr">
              <a:lnSpc>
                <a:spcPts val="2624"/>
              </a:lnSpc>
            </a:pP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هوش مصنوعی می‌تواند با تحلیل رفتار رانندگی، الگوهای مصرف سوخت را شناسایی کرده و به راننده ارائه دهد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تا</a:t>
            </a: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بتواند</a:t>
            </a: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رانندگی</a:t>
            </a: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اقتصادی‌تری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داشته</a:t>
            </a: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باشد</a:t>
            </a:r>
            <a:r>
              <a:rPr lang="fa-IR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2000" dirty="0"/>
          </a:p>
        </p:txBody>
      </p:sp>
      <p:sp>
        <p:nvSpPr>
          <p:cNvPr id="9" name="Shape 5"/>
          <p:cNvSpPr/>
          <p:nvPr/>
        </p:nvSpPr>
        <p:spPr>
          <a:xfrm>
            <a:off x="9255085" y="2924889"/>
            <a:ext cx="4542115" cy="2273022"/>
          </a:xfrm>
          <a:prstGeom prst="roundRect">
            <a:avLst>
              <a:gd name="adj" fmla="val 439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137338" y="315468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بهینه‌سازی مدیریت موتور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3635097"/>
            <a:ext cx="408253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624"/>
              </a:lnSpc>
            </a:pP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با استفاده از سنسورها و الگوریتم‌های هوش مصنوعی، سیستم‌های خودرو می‌توانند عملکرد موتور را بهینه‌سازی کرده و مصرف سوخت را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کاهش</a:t>
            </a: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دهند</a:t>
            </a:r>
            <a:r>
              <a:rPr lang="fa-IR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2000" dirty="0"/>
          </a:p>
        </p:txBody>
      </p:sp>
      <p:sp>
        <p:nvSpPr>
          <p:cNvPr id="12" name="Shape 8"/>
          <p:cNvSpPr/>
          <p:nvPr/>
        </p:nvSpPr>
        <p:spPr>
          <a:xfrm>
            <a:off x="4490799" y="5420082"/>
            <a:ext cx="9306401" cy="1606510"/>
          </a:xfrm>
          <a:prstGeom prst="roundRect">
            <a:avLst>
              <a:gd name="adj" fmla="val 622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7684770" y="5649873"/>
            <a:ext cx="2918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بهبود سامانه‌های انرژی پاک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20590" y="6130290"/>
            <a:ext cx="884682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lvl="1" algn="ctr">
              <a:lnSpc>
                <a:spcPts val="2624"/>
              </a:lnSpc>
            </a:pP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هوش مصنوعی در بهبود عملکرد و کارایی سامانه‌های انرژی پاک همچون خودروهای برقی و هیبریدی نقش مهمی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ایفا</a:t>
            </a:r>
            <a:r>
              <a:rPr lang="en-US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2000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می‌کند</a:t>
            </a:r>
            <a:r>
              <a:rPr lang="fa-IR" sz="20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sz="2000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7A32465-6F34-43BC-BA48-FE27EAC5A6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76520" y="7559823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545"/>
    </mc:Choice>
    <mc:Fallback>
      <p:transition spd="slow" advTm="60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4630400" cy="22880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191119" y="2792730"/>
            <a:ext cx="6248043" cy="5720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504"/>
              </a:lnSpc>
              <a:buNone/>
            </a:pPr>
            <a:r>
              <a:rPr lang="en-US" sz="3603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بهبود تجربه رانندگی و افزایش ایمنی</a:t>
            </a:r>
            <a:endParaRPr lang="en-US" sz="3603" dirty="0"/>
          </a:p>
        </p:txBody>
      </p:sp>
      <p:sp>
        <p:nvSpPr>
          <p:cNvPr id="6" name="Shape 2"/>
          <p:cNvSpPr/>
          <p:nvPr/>
        </p:nvSpPr>
        <p:spPr>
          <a:xfrm>
            <a:off x="2967871" y="5682139"/>
            <a:ext cx="8694658" cy="36552"/>
          </a:xfrm>
          <a:prstGeom prst="roundRect">
            <a:avLst>
              <a:gd name="adj" fmla="val 225354"/>
            </a:avLst>
          </a:prstGeom>
          <a:solidFill>
            <a:srgbClr val="B2D4E5"/>
          </a:solidFill>
          <a:ln/>
        </p:spPr>
      </p:sp>
      <p:sp>
        <p:nvSpPr>
          <p:cNvPr id="7" name="Shape 3"/>
          <p:cNvSpPr/>
          <p:nvPr/>
        </p:nvSpPr>
        <p:spPr>
          <a:xfrm>
            <a:off x="5077480" y="5041583"/>
            <a:ext cx="36552" cy="640556"/>
          </a:xfrm>
          <a:prstGeom prst="roundRect">
            <a:avLst>
              <a:gd name="adj" fmla="val 225354"/>
            </a:avLst>
          </a:prstGeom>
          <a:solidFill>
            <a:srgbClr val="191919"/>
          </a:solidFill>
          <a:ln/>
        </p:spPr>
      </p:sp>
      <p:sp>
        <p:nvSpPr>
          <p:cNvPr id="8" name="Shape 4"/>
          <p:cNvSpPr/>
          <p:nvPr/>
        </p:nvSpPr>
        <p:spPr>
          <a:xfrm>
            <a:off x="4935617" y="5522000"/>
            <a:ext cx="320278" cy="320278"/>
          </a:xfrm>
          <a:prstGeom prst="roundRect">
            <a:avLst>
              <a:gd name="adj" fmla="val 25719"/>
            </a:avLst>
          </a:prstGeom>
          <a:solidFill>
            <a:srgbClr val="000000"/>
          </a:solidFill>
          <a:ln w="7620">
            <a:solidFill>
              <a:srgbClr val="191919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3951684" y="3639383"/>
            <a:ext cx="2288024" cy="2859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52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کمک به رانندگی ایمن‌تر</a:t>
            </a:r>
            <a:endParaRPr lang="en-US" sz="2800" dirty="0"/>
          </a:p>
        </p:txBody>
      </p:sp>
      <p:sp>
        <p:nvSpPr>
          <p:cNvPr id="10" name="Text 6"/>
          <p:cNvSpPr/>
          <p:nvPr/>
        </p:nvSpPr>
        <p:spPr>
          <a:xfrm>
            <a:off x="3150870" y="4035147"/>
            <a:ext cx="3889772" cy="8233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162"/>
              </a:lnSpc>
              <a:buNone/>
            </a:pP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هوش مصنوعی می‌تواند با تشخیص شرایط خطرناک در محیط و هشدار به راننده، به افزایش ایمنی در جاده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کمک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کند</a:t>
            </a:r>
            <a:r>
              <a:rPr lang="fa-IR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dirty="0"/>
          </a:p>
        </p:txBody>
      </p:sp>
      <p:sp>
        <p:nvSpPr>
          <p:cNvPr id="11" name="Shape 7"/>
          <p:cNvSpPr/>
          <p:nvPr/>
        </p:nvSpPr>
        <p:spPr>
          <a:xfrm>
            <a:off x="7296805" y="5682139"/>
            <a:ext cx="36552" cy="640556"/>
          </a:xfrm>
          <a:prstGeom prst="roundRect">
            <a:avLst>
              <a:gd name="adj" fmla="val 225354"/>
            </a:avLst>
          </a:prstGeom>
          <a:solidFill>
            <a:srgbClr val="191919"/>
          </a:solidFill>
          <a:ln/>
        </p:spPr>
      </p:sp>
      <p:sp>
        <p:nvSpPr>
          <p:cNvPr id="12" name="Shape 8"/>
          <p:cNvSpPr/>
          <p:nvPr/>
        </p:nvSpPr>
        <p:spPr>
          <a:xfrm>
            <a:off x="7154942" y="5522000"/>
            <a:ext cx="320278" cy="320278"/>
          </a:xfrm>
          <a:prstGeom prst="roundRect">
            <a:avLst>
              <a:gd name="adj" fmla="val 25719"/>
            </a:avLst>
          </a:prstGeom>
          <a:solidFill>
            <a:srgbClr val="000000"/>
          </a:solidFill>
          <a:ln w="7620">
            <a:solidFill>
              <a:srgbClr val="191919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171128" y="6505813"/>
            <a:ext cx="2288024" cy="2859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52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بهبود تجربه کاربری</a:t>
            </a:r>
            <a:endParaRPr lang="en-US" sz="2800" dirty="0"/>
          </a:p>
        </p:txBody>
      </p:sp>
      <p:sp>
        <p:nvSpPr>
          <p:cNvPr id="14" name="Text 10"/>
          <p:cNvSpPr/>
          <p:nvPr/>
        </p:nvSpPr>
        <p:spPr>
          <a:xfrm>
            <a:off x="5370195" y="6901577"/>
            <a:ext cx="3889891" cy="8233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162"/>
              </a:lnSpc>
              <a:buNone/>
            </a:pP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با تحلیل رفتار و ترجیحات راننده، هوش مصنوعی می‌تواند به سفارشی‌سازی محیط داخلی خودرو و ارائه تجربه‌ای هرچه بهتر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کمک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کند</a:t>
            </a:r>
            <a:r>
              <a:rPr lang="fa-IR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dirty="0"/>
          </a:p>
        </p:txBody>
      </p:sp>
      <p:sp>
        <p:nvSpPr>
          <p:cNvPr id="15" name="Shape 11"/>
          <p:cNvSpPr/>
          <p:nvPr/>
        </p:nvSpPr>
        <p:spPr>
          <a:xfrm>
            <a:off x="9516249" y="5041583"/>
            <a:ext cx="36552" cy="640556"/>
          </a:xfrm>
          <a:prstGeom prst="roundRect">
            <a:avLst>
              <a:gd name="adj" fmla="val 225354"/>
            </a:avLst>
          </a:prstGeom>
          <a:solidFill>
            <a:srgbClr val="191919"/>
          </a:solidFill>
          <a:ln/>
        </p:spPr>
      </p:sp>
      <p:sp>
        <p:nvSpPr>
          <p:cNvPr id="16" name="Shape 12"/>
          <p:cNvSpPr/>
          <p:nvPr/>
        </p:nvSpPr>
        <p:spPr>
          <a:xfrm>
            <a:off x="9374386" y="5522000"/>
            <a:ext cx="320278" cy="320278"/>
          </a:xfrm>
          <a:prstGeom prst="roundRect">
            <a:avLst>
              <a:gd name="adj" fmla="val 25719"/>
            </a:avLst>
          </a:prstGeom>
          <a:solidFill>
            <a:srgbClr val="000000"/>
          </a:solidFill>
          <a:ln w="7620">
            <a:solidFill>
              <a:srgbClr val="191919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8390573" y="3639383"/>
            <a:ext cx="2288024" cy="2859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52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افزایش آسایش و راحتی</a:t>
            </a:r>
            <a:endParaRPr lang="en-US" sz="2800" dirty="0"/>
          </a:p>
        </p:txBody>
      </p:sp>
      <p:sp>
        <p:nvSpPr>
          <p:cNvPr id="18" name="Text 14"/>
          <p:cNvSpPr/>
          <p:nvPr/>
        </p:nvSpPr>
        <p:spPr>
          <a:xfrm>
            <a:off x="7589639" y="4035147"/>
            <a:ext cx="3889891" cy="8233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162"/>
              </a:lnSpc>
              <a:buNone/>
            </a:pP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تنظیم خودکار پارامترهای مختلف شرایط داخلی خودرو همچون دما، روشنایی و صدا با استفاده از هوش مصنوعی، آسایش راننده و سرنشینان را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بهبود</a:t>
            </a: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می‌بخشد</a:t>
            </a:r>
            <a:r>
              <a:rPr lang="fa-IR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.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DA1048E-E321-4983-80DB-C4090E76078D}"/>
              </a:ext>
            </a:extLst>
          </p:cNvPr>
          <p:cNvCxnSpPr>
            <a:cxnSpLocks/>
          </p:cNvCxnSpPr>
          <p:nvPr/>
        </p:nvCxnSpPr>
        <p:spPr>
          <a:xfrm>
            <a:off x="7333357" y="3639383"/>
            <a:ext cx="0" cy="1596629"/>
          </a:xfrm>
          <a:prstGeom prst="line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F305481-0EA2-4385-BA35-F859D3F7AD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6008" y="7481212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103"/>
    </mc:Choice>
    <mc:Fallback>
      <p:transition spd="slow" advTm="75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1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58722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lvl="1" algn="ctr">
              <a:lnSpc>
                <a:spcPts val="5468"/>
              </a:lnSpc>
            </a:pPr>
            <a:r>
              <a:rPr lang="en-US" sz="480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کاربرد هوش مصنوعی در خودروهای خودران</a:t>
            </a:r>
            <a:endParaRPr lang="en-US" sz="4800" dirty="0"/>
          </a:p>
        </p:txBody>
      </p:sp>
      <p:sp>
        <p:nvSpPr>
          <p:cNvPr id="6" name="Text 2"/>
          <p:cNvSpPr/>
          <p:nvPr/>
        </p:nvSpPr>
        <p:spPr>
          <a:xfrm>
            <a:off x="833199" y="4309229"/>
            <a:ext cx="74776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2000" dirty="0"/>
              <a:t>هوش مصنوعی نقش کلیدی در توسعه و پیشرفت خودروهای خودران </a:t>
            </a:r>
            <a:r>
              <a:rPr lang="en-US" sz="2000" dirty="0" err="1"/>
              <a:t>ایفا</a:t>
            </a:r>
            <a:r>
              <a:rPr lang="en-US" sz="2000" dirty="0"/>
              <a:t> </a:t>
            </a:r>
            <a:r>
              <a:rPr lang="en-US" sz="2000" dirty="0" err="1"/>
              <a:t>می‌کند</a:t>
            </a:r>
            <a:r>
              <a:rPr lang="fa-IR" sz="2000" dirty="0"/>
              <a:t>.</a:t>
            </a:r>
          </a:p>
          <a:p>
            <a:pPr marL="0" indent="0" algn="r">
              <a:lnSpc>
                <a:spcPts val="2624"/>
              </a:lnSpc>
              <a:buNone/>
            </a:pPr>
            <a:r>
              <a:rPr lang="en-US" sz="2000" dirty="0" err="1"/>
              <a:t>با</a:t>
            </a:r>
            <a:r>
              <a:rPr lang="en-US" sz="2000" dirty="0"/>
              <a:t> بهره‌گیری از سنسورها، الگوریتم‌های پردازش تصویر و یادگیری ماشین، این خودروها قادر به ادراک محیط اطراف، تشخیص موانع و اشیاء، ارزیابی شرایط رانندگی و اتخاذ تصمیم‌های </a:t>
            </a:r>
            <a:r>
              <a:rPr lang="en-US" sz="2000" dirty="0" err="1"/>
              <a:t>هوشمندانه</a:t>
            </a:r>
            <a:r>
              <a:rPr lang="en-US" sz="2000" dirty="0"/>
              <a:t> </a:t>
            </a:r>
            <a:r>
              <a:rPr lang="en-US" sz="2000" dirty="0" err="1"/>
              <a:t>هستند</a:t>
            </a:r>
            <a:r>
              <a:rPr lang="fa-IR" sz="2000" dirty="0"/>
              <a:t>.</a:t>
            </a:r>
            <a:endParaRPr lang="en-US" sz="2000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C365EFB-65E3-4B09-AAE2-566D88069F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45836" y="7389702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677"/>
    </mc:Choice>
    <mc:Fallback>
      <p:transition spd="slow" advTm="47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1817</TotalTime>
  <Words>785</Words>
  <Application>Microsoft Office PowerPoint</Application>
  <PresentationFormat>Custom</PresentationFormat>
  <Paragraphs>83</Paragraphs>
  <Slides>15</Slides>
  <Notes>15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Eudoxus Sans</vt:lpstr>
      <vt:lpstr>p22-mackinac-pro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Sepehr Zamani</cp:lastModifiedBy>
  <cp:revision>18</cp:revision>
  <dcterms:created xsi:type="dcterms:W3CDTF">2024-06-04T09:55:10Z</dcterms:created>
  <dcterms:modified xsi:type="dcterms:W3CDTF">2024-06-05T16:19:41Z</dcterms:modified>
</cp:coreProperties>
</file>